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38" r:id="rId2"/>
    <p:sldId id="695" r:id="rId3"/>
    <p:sldId id="795" r:id="rId4"/>
    <p:sldId id="785" r:id="rId5"/>
    <p:sldId id="786" r:id="rId6"/>
    <p:sldId id="787" r:id="rId7"/>
    <p:sldId id="728" r:id="rId8"/>
    <p:sldId id="792" r:id="rId9"/>
    <p:sldId id="794" r:id="rId10"/>
    <p:sldId id="727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1F"/>
    <a:srgbClr val="FFFFFF"/>
    <a:srgbClr val="A6A6A6"/>
    <a:srgbClr val="BF9500"/>
    <a:srgbClr val="F4F4F4"/>
    <a:srgbClr val="E9E9E9"/>
    <a:srgbClr val="FFCE00"/>
    <a:srgbClr val="B08D00"/>
    <a:srgbClr val="FFF6C5"/>
    <a:srgbClr val="00A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3" autoAdjust="0"/>
    <p:restoredTop sz="86676"/>
  </p:normalViewPr>
  <p:slideViewPr>
    <p:cSldViewPr snapToGrid="0" snapToObjects="1">
      <p:cViewPr>
        <p:scale>
          <a:sx n="107" d="100"/>
          <a:sy n="107" d="100"/>
        </p:scale>
        <p:origin x="1064" y="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6837C-48DC-C64B-B08B-47136A9B6193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90CFA-B9CF-6641-A491-6DBF855F4E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768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303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dirty="0" err="1"/>
              <a:t>Ap</a:t>
            </a:r>
            <a:r>
              <a:rPr lang="pl-PL" b="0" dirty="0"/>
              <a:t> 11:18</a:t>
            </a:r>
          </a:p>
          <a:p>
            <a:r>
              <a:rPr lang="pl-PL" b="0" dirty="0"/>
              <a:t>Narody wpadły w złość, wówczas nastał czas Twego gniewu, czas sądzenia umarłych i rozdania zapłaty Twoim sługom prorokom, świętym, szanującym Twoje imię — małym i wielkim — oraz </a:t>
            </a:r>
            <a:r>
              <a:rPr lang="pl-PL" b="1" dirty="0"/>
              <a:t>czas zagłady dla tych, którzy niszczą ziemię</a:t>
            </a:r>
            <a:r>
              <a:rPr lang="pl-PL" b="0" dirty="0"/>
              <a:t>.</a:t>
            </a:r>
          </a:p>
          <a:p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560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0" dirty="0" err="1"/>
              <a:t>Ap</a:t>
            </a:r>
            <a:r>
              <a:rPr lang="pl-PL" b="0" dirty="0"/>
              <a:t> 11:18</a:t>
            </a:r>
          </a:p>
          <a:p>
            <a:r>
              <a:rPr lang="pl-PL" b="0" dirty="0"/>
              <a:t>Narody wpadły w złość, wówczas nastał czas Twego gniewu, czas sądzenia umarłych i rozdania zapłaty Twoim sługom prorokom, świętym, szanującym Twoje imię — małym i wielkim — oraz </a:t>
            </a:r>
            <a:r>
              <a:rPr lang="pl-PL" b="1" dirty="0"/>
              <a:t>czas zagłady dla tych, którzy niszczą ziemię</a:t>
            </a:r>
            <a:r>
              <a:rPr lang="pl-PL" b="0" dirty="0"/>
              <a:t>.</a:t>
            </a:r>
          </a:p>
          <a:p>
            <a:endParaRPr lang="pl-PL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6433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60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dirty="0"/>
              <a:t>Opis szablonu W34 V2.4 bo mi się </a:t>
            </a:r>
            <a:r>
              <a:rPr lang="pl-PL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838200" y="1893888"/>
            <a:ext cx="105156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/>
              <a:t>Tu będę sobie opisywał na czym polega ten szablon</a:t>
            </a:r>
          </a:p>
          <a:p>
            <a:pPr lvl="1"/>
            <a:r>
              <a:rPr lang="pl-PL" dirty="0"/>
              <a:t>Powstał we wrześniu 2019, przy okazji wykładu „Inwestycje które nie spłoną” i wykładu „nadzieja ucznia Jezusa”. Wersja 2.4 jest pierwsza </a:t>
            </a:r>
            <a:r>
              <a:rPr lang="mr-IN" dirty="0"/>
              <a:t>–</a:t>
            </a:r>
            <a:r>
              <a:rPr lang="pl-PL" dirty="0"/>
              <a:t> ma ustalone jakoś kolory.</a:t>
            </a:r>
          </a:p>
          <a:p>
            <a:pPr lvl="1"/>
            <a:r>
              <a:rPr lang="pl-PL" dirty="0"/>
              <a:t>Warto by tu wstawić szablony jakie miałem w prezentacjach 3S-owych.</a:t>
            </a:r>
          </a:p>
        </p:txBody>
      </p:sp>
    </p:spTree>
    <p:extLst>
      <p:ext uri="{BB962C8B-B14F-4D97-AF65-F5344CB8AC3E}">
        <p14:creationId xmlns:p14="http://schemas.microsoft.com/office/powerpoint/2010/main" val="1804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1147480" y="950262"/>
            <a:ext cx="9610166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6728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24974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249743" cy="31583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249743" cy="23915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38037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380373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buNone/>
              <a:defRPr lang="pl-PL" sz="24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</a:pPr>
            <a:r>
              <a:rPr lang="pl-PL" dirty="0"/>
              <a:t>Kliknij</a:t>
            </a:r>
            <a:r>
              <a:rPr lang="pl-PL"/>
              <a:t>, aby </a:t>
            </a:r>
            <a:r>
              <a:rPr lang="pl-PL" dirty="0"/>
              <a:t>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380373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4034911"/>
            <a:ext cx="10515600" cy="1655762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182967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spcBef>
                <a:spcPts val="400"/>
              </a:spcBef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re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144000" tIns="144000" rIns="144000" bIns="144000" rtlCol="0">
            <a:normAutofit/>
          </a:bodyPr>
          <a:lstStyle>
            <a:lvl1pPr marL="0" indent="-228600">
              <a:buNone/>
              <a:defRPr lang="pl-PL" sz="2000">
                <a:solidFill>
                  <a:schemeClr val="tx1"/>
                </a:solidFill>
              </a:defRPr>
            </a:lvl1pPr>
            <a:lvl2pPr marL="0" indent="-228600">
              <a:buNone/>
              <a:defRPr lang="pl-PL" sz="2000">
                <a:solidFill>
                  <a:schemeClr val="tx1"/>
                </a:solidFill>
              </a:defRPr>
            </a:lvl2pPr>
            <a:lvl3pPr marL="0" indent="-228600">
              <a:buNone/>
              <a:defRPr lang="pl-PL" sz="2000">
                <a:solidFill>
                  <a:schemeClr val="tx1"/>
                </a:solidFill>
              </a:defRPr>
            </a:lvl3pPr>
            <a:lvl4pPr marL="0" indent="-228600">
              <a:buNone/>
              <a:defRPr lang="pl-PL" sz="2000">
                <a:solidFill>
                  <a:schemeClr val="tx1"/>
                </a:solidFill>
              </a:defRPr>
            </a:lvl4pPr>
            <a:lvl5pPr marL="0" indent="-228600">
              <a:buNone/>
              <a:defRPr lang="pl-PL" sz="2000">
                <a:solidFill>
                  <a:schemeClr val="tx1"/>
                </a:solidFill>
              </a:defRPr>
            </a:lvl5pPr>
          </a:lstStyle>
          <a:p>
            <a:pPr marL="0" lvl="0" indent="0"/>
            <a:r>
              <a:rPr lang="pl-PL" dirty="0"/>
              <a:t>Kliknij, aby edytować style wzorca tekstu</a:t>
            </a:r>
          </a:p>
          <a:p>
            <a:pPr marL="457200" lvl="1" indent="0"/>
            <a:r>
              <a:rPr lang="pl-PL" dirty="0"/>
              <a:t>Drugi poziom</a:t>
            </a:r>
          </a:p>
          <a:p>
            <a:pPr marL="914400" lvl="2" indent="0"/>
            <a:r>
              <a:rPr lang="pl-PL" dirty="0"/>
              <a:t>Trzeci poziom</a:t>
            </a:r>
          </a:p>
          <a:p>
            <a:pPr marL="1371600" lvl="3" indent="0"/>
            <a:r>
              <a:rPr lang="pl-PL" dirty="0"/>
              <a:t>Czwarty poziom</a:t>
            </a:r>
          </a:p>
          <a:p>
            <a:pPr marL="1828800" lvl="4" indent="0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1" r:id="rId3"/>
    <p:sldLayoutId id="2147483650" r:id="rId4"/>
    <p:sldLayoutId id="2147483671" r:id="rId5"/>
    <p:sldLayoutId id="2147483654" r:id="rId6"/>
    <p:sldLayoutId id="2147483655" r:id="rId7"/>
    <p:sldLayoutId id="2147483667" r:id="rId8"/>
    <p:sldLayoutId id="2147483664" r:id="rId9"/>
    <p:sldLayoutId id="2147483662" r:id="rId10"/>
    <p:sldLayoutId id="2147483665" r:id="rId11"/>
    <p:sldLayoutId id="2147483666" r:id="rId12"/>
    <p:sldLayoutId id="2147483660" r:id="rId13"/>
    <p:sldLayoutId id="2147483661" r:id="rId14"/>
    <p:sldLayoutId id="2147483657" r:id="rId15"/>
    <p:sldLayoutId id="2147483663" r:id="rId16"/>
    <p:sldLayoutId id="2147483652" r:id="rId17"/>
    <p:sldLayoutId id="2147483653" r:id="rId18"/>
    <p:sldLayoutId id="2147483656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Nadzieja ucznia Jezusa, </a:t>
            </a:r>
            <a:br>
              <a:rPr lang="pl-PL" dirty="0"/>
            </a:br>
            <a:r>
              <a:rPr lang="pl-PL" dirty="0"/>
              <a:t>czyli </a:t>
            </a:r>
            <a:br>
              <a:rPr lang="pl-PL" dirty="0"/>
            </a:br>
            <a:r>
              <a:rPr lang="pl-PL" dirty="0"/>
              <a:t>co będzie ze mną po śmierci?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838200" y="4034910"/>
            <a:ext cx="10515600" cy="2231777"/>
          </a:xfrm>
        </p:spPr>
        <p:txBody>
          <a:bodyPr>
            <a:normAutofit/>
          </a:bodyPr>
          <a:lstStyle/>
          <a:p>
            <a:r>
              <a:rPr lang="pl-PL" i="1" dirty="0" err="1"/>
              <a:t>FreeCaffe</a:t>
            </a:r>
            <a:r>
              <a:rPr lang="pl-PL" i="1" dirty="0"/>
              <a:t> – kawa bez zobowiązań</a:t>
            </a:r>
            <a:r>
              <a:rPr lang="pl-PL" dirty="0"/>
              <a:t>, biuro na Jana,</a:t>
            </a:r>
          </a:p>
          <a:p>
            <a:r>
              <a:rPr lang="pl-PL" dirty="0"/>
              <a:t>Spotkanie świętych aby przedyskutować ten problem. </a:t>
            </a:r>
            <a:br>
              <a:rPr lang="pl-PL" dirty="0"/>
            </a:br>
            <a:r>
              <a:rPr lang="pl-PL" dirty="0"/>
              <a:t>Sobota, 9 stycznia 2022 godzina 16.oo i w lutym c.d.</a:t>
            </a:r>
          </a:p>
          <a:p>
            <a:r>
              <a:rPr lang="pl-PL" dirty="0"/>
              <a:t>Wojciech Apel, 601 42 50 19, </a:t>
            </a:r>
            <a:r>
              <a:rPr lang="pl-PL" dirty="0" err="1"/>
              <a:t>wojtek@pp.org.pl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265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altLang="pl-PL" dirty="0"/>
              <a:t>Biblijny plan dziejów a Święta Pana wg </a:t>
            </a:r>
            <a:r>
              <a:rPr lang="pl-PL" altLang="pl-PL" dirty="0" err="1"/>
              <a:t>Kpł</a:t>
            </a:r>
            <a:r>
              <a:rPr lang="pl-PL" altLang="pl-PL" dirty="0"/>
              <a:t> 23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46108" y="4963676"/>
            <a:ext cx="1133045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600" dirty="0"/>
              <a:t>#1. Pascha Pana </a:t>
            </a:r>
            <a:r>
              <a:rPr lang="mr-IN" altLang="pl-PL" sz="1600" dirty="0"/>
              <a:t>–</a:t>
            </a:r>
            <a:r>
              <a:rPr lang="pl-PL" altLang="pl-PL" sz="1600" dirty="0"/>
              <a:t> ukrzyżowanie, śmierć jako Pana Jezusa jako Baranka Bożego gładzącego grzech świata.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600" dirty="0"/>
              <a:t>#2. Święto Przaśników dla Pana </a:t>
            </a:r>
            <a:r>
              <a:rPr lang="mr-IN" altLang="pl-PL" sz="1600" dirty="0"/>
              <a:t>–</a:t>
            </a:r>
            <a:r>
              <a:rPr lang="pl-PL" altLang="pl-PL" sz="1600" dirty="0"/>
              <a:t> lud Boży poza Egiptem, oczyszczenie z grzechu, uświęcenie.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600" dirty="0"/>
              <a:t>#3. Dzień kołysania snopem pierwocin </a:t>
            </a:r>
            <a:r>
              <a:rPr lang="mr-IN" altLang="pl-PL" sz="1600" dirty="0"/>
              <a:t>–</a:t>
            </a:r>
            <a:r>
              <a:rPr lang="pl-PL" altLang="pl-PL" sz="1600" dirty="0"/>
              <a:t> pierwszy dzień po szabacie, zmartwychwstanie Pana Jezusa jako pierwszego.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600" dirty="0"/>
              <a:t>#4. Pierwociny dla Pana </a:t>
            </a:r>
            <a:r>
              <a:rPr lang="mr-IN" altLang="pl-PL" sz="1600" dirty="0"/>
              <a:t>–</a:t>
            </a:r>
            <a:r>
              <a:rPr lang="pl-PL" altLang="pl-PL" sz="1600" dirty="0"/>
              <a:t> zesłanie Ducha Świętego - zbawienie,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600" dirty="0"/>
              <a:t>#5. Święto trąb </a:t>
            </a:r>
            <a:r>
              <a:rPr lang="mr-IN" altLang="pl-PL" sz="1600" dirty="0"/>
              <a:t>–</a:t>
            </a:r>
            <a:r>
              <a:rPr lang="pl-PL" altLang="pl-PL" sz="1600" dirty="0"/>
              <a:t> (?) zmartwychwstanie umarłych w Chrystusie, przyjście Pana po swój Kościół.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600" dirty="0"/>
              <a:t>#6. Dzień przebłagania </a:t>
            </a:r>
            <a:r>
              <a:rPr lang="mr-IN" altLang="pl-PL" sz="1600" dirty="0"/>
              <a:t>–</a:t>
            </a:r>
            <a:r>
              <a:rPr lang="pl-PL" altLang="pl-PL" sz="1600" dirty="0"/>
              <a:t> (?) wybawienie resztki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600" dirty="0"/>
              <a:t>#7. Święto namiotów </a:t>
            </a:r>
            <a:r>
              <a:rPr lang="mr-IN" altLang="pl-PL" sz="1600" dirty="0"/>
              <a:t>–</a:t>
            </a:r>
            <a:r>
              <a:rPr lang="pl-PL" altLang="pl-PL" sz="1600" dirty="0"/>
              <a:t> (?) objęcie królowania w Tysiącletnim Królestwie.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4" y="1609725"/>
            <a:ext cx="347535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33500"/>
            <a:ext cx="203887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Nowe niebo i ziemia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9" name="Grupa 68">
            <a:extLst>
              <a:ext uri="{FF2B5EF4-FFF2-40B4-BE49-F238E27FC236}">
                <a16:creationId xmlns:a16="http://schemas.microsoft.com/office/drawing/2014/main" id="{8CA023E6-6ED8-D947-932C-E57CB80CD97B}"/>
              </a:ext>
            </a:extLst>
          </p:cNvPr>
          <p:cNvGrpSpPr/>
          <p:nvPr/>
        </p:nvGrpSpPr>
        <p:grpSpPr>
          <a:xfrm>
            <a:off x="9294848" y="1921242"/>
            <a:ext cx="2467114" cy="900246"/>
            <a:chOff x="9294848" y="1921242"/>
            <a:chExt cx="2467114" cy="900246"/>
          </a:xfrm>
        </p:grpSpPr>
        <p:sp>
          <p:nvSpPr>
            <p:cNvPr id="97" name="pole tekstowe 1">
              <a:extLst>
                <a:ext uri="{FF2B5EF4-FFF2-40B4-BE49-F238E27FC236}">
                  <a16:creationId xmlns:a16="http://schemas.microsoft.com/office/drawing/2014/main" id="{95661D17-3050-FF46-8DD1-0CD1A507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900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B6F98838-77B0-6348-B270-FC73688B569D}"/>
                </a:ext>
              </a:extLst>
            </p:cNvPr>
            <p:cNvGrpSpPr/>
            <p:nvPr/>
          </p:nvGrpSpPr>
          <p:grpSpPr>
            <a:xfrm>
              <a:off x="10945638" y="2182690"/>
              <a:ext cx="816324" cy="517276"/>
              <a:chOff x="8491382" y="2206503"/>
              <a:chExt cx="816324" cy="517276"/>
            </a:xfrm>
          </p:grpSpPr>
          <p:sp>
            <p:nvSpPr>
              <p:cNvPr id="123" name="Line 5">
                <a:extLst>
                  <a:ext uri="{FF2B5EF4-FFF2-40B4-BE49-F238E27FC236}">
                    <a16:creationId xmlns:a16="http://schemas.microsoft.com/office/drawing/2014/main" id="{63EB773D-9A0B-9043-B400-0AE11E4B8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1382" y="2206503"/>
                <a:ext cx="816324" cy="8124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4" name="Line 5">
                <a:extLst>
                  <a:ext uri="{FF2B5EF4-FFF2-40B4-BE49-F238E27FC236}">
                    <a16:creationId xmlns:a16="http://schemas.microsoft.com/office/drawing/2014/main" id="{700642C8-96C8-B74B-BA2D-7F81918BB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1382" y="2378503"/>
                <a:ext cx="816324" cy="4700"/>
              </a:xfrm>
              <a:prstGeom prst="line">
                <a:avLst/>
              </a:prstGeom>
              <a:noFill/>
              <a:ln w="57150">
                <a:solidFill>
                  <a:srgbClr val="2D892D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5" name="Line 5">
                <a:extLst>
                  <a:ext uri="{FF2B5EF4-FFF2-40B4-BE49-F238E27FC236}">
                    <a16:creationId xmlns:a16="http://schemas.microsoft.com/office/drawing/2014/main" id="{8734370F-E270-B145-A32E-6B0FDAA90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491382" y="2547079"/>
                <a:ext cx="816324" cy="812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126" name="Line 5">
                <a:extLst>
                  <a:ext uri="{FF2B5EF4-FFF2-40B4-BE49-F238E27FC236}">
                    <a16:creationId xmlns:a16="http://schemas.microsoft.com/office/drawing/2014/main" id="{3DE890D7-5605-5140-8810-355A695334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719079"/>
                <a:ext cx="816324" cy="4700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62302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C2DEE-F56E-5D44-8725-0C2A0637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pliku i </a:t>
            </a:r>
            <a:r>
              <a:rPr lang="pl-PL" dirty="0" err="1"/>
              <a:t>ToDo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154EF4-CEF9-114C-B40D-076E9D88E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Gdzie to było</a:t>
            </a:r>
          </a:p>
          <a:p>
            <a:pPr lvl="1"/>
            <a:r>
              <a:rPr lang="pl-PL" dirty="0"/>
              <a:t>2019 ….…. Było razem z inwestycjami ….</a:t>
            </a:r>
          </a:p>
          <a:p>
            <a:pPr lvl="1"/>
            <a:r>
              <a:rPr lang="pl-PL" dirty="0"/>
              <a:t>S.D.P - Spotkania dla przedsiębiorców, Gliwice, 30 marca 2020 roku, wideokonferencja via ZOOM + YouTube (kanał S.D.P)</a:t>
            </a:r>
          </a:p>
          <a:p>
            <a:pPr lvl="1"/>
            <a:r>
              <a:rPr lang="pl-PL" dirty="0"/>
              <a:t>Grudzień 2020 - Wersja rozwojowa w celach edukacyjnych.</a:t>
            </a:r>
          </a:p>
          <a:p>
            <a:pPr lvl="1"/>
            <a:r>
              <a:rPr lang="pl-PL" dirty="0"/>
              <a:t>Kwiecień 2023 – źródłowe obrazki do osobnego pliku</a:t>
            </a:r>
          </a:p>
          <a:p>
            <a:r>
              <a:rPr lang="pl-PL" dirty="0"/>
              <a:t>Osobny plik ze źródłowymi obrazkami + do druku</a:t>
            </a:r>
          </a:p>
          <a:p>
            <a:pPr lvl="1"/>
            <a:r>
              <a:rPr lang="pl-PL" dirty="0" err="1"/>
              <a:t>Metahistoria</a:t>
            </a:r>
            <a:endParaRPr lang="pl-PL" dirty="0"/>
          </a:p>
          <a:p>
            <a:pPr lvl="1"/>
            <a:r>
              <a:rPr lang="pl-PL" dirty="0"/>
              <a:t>Nadzieja (szeroka droga + nadzieja ucznia) - ale bez tych buddyzmów</a:t>
            </a:r>
          </a:p>
          <a:p>
            <a:pPr lvl="1"/>
            <a:r>
              <a:rPr lang="pl-PL" dirty="0"/>
              <a:t>Wydarzenia w życiu Pana Jezusa</a:t>
            </a:r>
          </a:p>
          <a:p>
            <a:pPr lvl="1"/>
            <a:r>
              <a:rPr lang="pl-PL" dirty="0"/>
              <a:t>Święta pańskie a życie Pana Jezusa i życie ucznia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u="sng" dirty="0" err="1"/>
              <a:t>ToDo</a:t>
            </a:r>
            <a:r>
              <a:rPr lang="pl-PL" b="1" u="sng" dirty="0"/>
              <a:t>:</a:t>
            </a:r>
          </a:p>
          <a:p>
            <a:r>
              <a:rPr lang="pl-PL" dirty="0" err="1"/>
              <a:t>Uspójnić</a:t>
            </a:r>
            <a:r>
              <a:rPr lang="pl-PL" dirty="0"/>
              <a:t> szablon z Inwestycje, </a:t>
            </a:r>
            <a:r>
              <a:rPr lang="pl-PL" dirty="0" err="1"/>
              <a:t>fiki</a:t>
            </a:r>
            <a:r>
              <a:rPr lang="pl-PL" dirty="0"/>
              <a:t> i projekt prawda, dwie drogi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9315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i="1" dirty="0">
                <a:latin typeface="Arial" charset="0"/>
              </a:rPr>
              <a:t>odrodzenie</a:t>
            </a:r>
            <a:endParaRPr lang="pl-PL" altLang="x-none" sz="1800" i="1" dirty="0">
              <a:latin typeface="Arial" charset="0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Matehistoria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118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i="1" dirty="0">
                <a:latin typeface="Arial" charset="0"/>
              </a:rPr>
              <a:t>odrodzenie</a:t>
            </a:r>
            <a:endParaRPr lang="pl-PL" altLang="x-none" sz="1800" i="1" dirty="0">
              <a:latin typeface="Arial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>
                <a:latin typeface="Arial" charset="0"/>
              </a:rPr>
              <a:t>zniszczenie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/>
              <a:t>Pan Jezus</a:t>
            </a:r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Matehistoria</a:t>
            </a:r>
            <a:r>
              <a:rPr lang="pl-PL" dirty="0"/>
              <a:t> - zagłada i odkupienie</a:t>
            </a:r>
          </a:p>
        </p:txBody>
      </p:sp>
    </p:spTree>
    <p:extLst>
      <p:ext uri="{BB962C8B-B14F-4D97-AF65-F5344CB8AC3E}">
        <p14:creationId xmlns:p14="http://schemas.microsoft.com/office/powerpoint/2010/main" val="297356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>
            <a:off x="338328" y="365126"/>
            <a:ext cx="11670792" cy="1081784"/>
          </a:xfrm>
        </p:spPr>
        <p:txBody>
          <a:bodyPr>
            <a:noAutofit/>
          </a:bodyPr>
          <a:lstStyle/>
          <a:p>
            <a:r>
              <a:rPr lang="pl-PL" altLang="pl-PL" dirty="0"/>
              <a:t>Przyszłość: szeroka droga, która prowadzi na zatracenie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735866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351673" y="3930649"/>
            <a:ext cx="54139" cy="22998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75350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240762" y="4727141"/>
            <a:ext cx="119371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Ważne punkty w życiu człowieka: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/>
              <a:t>Człowiek się rodzi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/>
              <a:t>Człowiek żyje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/>
              <a:t>Umiera zstępując do krainy umarłych (hebr. </a:t>
            </a:r>
            <a:r>
              <a:rPr lang="pl-PL" sz="2000" i="1" dirty="0" err="1"/>
              <a:t>szeol</a:t>
            </a:r>
            <a:r>
              <a:rPr lang="pl-PL" sz="2000" dirty="0"/>
              <a:t>, gr. </a:t>
            </a:r>
            <a:r>
              <a:rPr lang="pl-PL" sz="2000" i="1" dirty="0"/>
              <a:t>hades</a:t>
            </a:r>
            <a:r>
              <a:rPr lang="pl-PL" sz="2000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/>
              <a:t>Człowiek zostaje wezwany na sąd.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/>
              <a:t>Człowiek staje przez Bogiem i otrzymuje sprawiedliwy wyrok.</a:t>
            </a:r>
          </a:p>
        </p:txBody>
      </p:sp>
      <p:sp>
        <p:nvSpPr>
          <p:cNvPr id="36" name="Oval 26"/>
          <p:cNvSpPr>
            <a:spLocks noChangeArrowheads="1"/>
          </p:cNvSpPr>
          <p:nvPr/>
        </p:nvSpPr>
        <p:spPr bwMode="auto">
          <a:xfrm>
            <a:off x="8508207" y="344991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7" name="Oval 28"/>
          <p:cNvSpPr>
            <a:spLocks noChangeArrowheads="1"/>
          </p:cNvSpPr>
          <p:nvPr/>
        </p:nvSpPr>
        <p:spPr bwMode="auto">
          <a:xfrm>
            <a:off x="3330697" y="389220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8177482" y="4209852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40" name="Oval 30"/>
          <p:cNvSpPr>
            <a:spLocks noChangeArrowheads="1"/>
          </p:cNvSpPr>
          <p:nvPr/>
        </p:nvSpPr>
        <p:spPr bwMode="auto">
          <a:xfrm>
            <a:off x="4102703" y="37061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5252731" y="401541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645A9BE2-E176-7041-9947-150105977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0B0040E7-00F6-D343-8904-E6ADE78FA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360357482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>
            <a:off x="231821" y="365126"/>
            <a:ext cx="11616742" cy="713398"/>
          </a:xfrm>
        </p:spPr>
        <p:txBody>
          <a:bodyPr>
            <a:noAutofit/>
          </a:bodyPr>
          <a:lstStyle/>
          <a:p>
            <a:r>
              <a:rPr lang="pl-PL" altLang="pl-PL" dirty="0"/>
              <a:t>Siedem wydarzeń zaplanowanych w życiu ucznia Jezusa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497541"/>
            <a:ext cx="7886700" cy="2266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2000" dirty="0">
                <a:latin typeface="+mn-lt"/>
                <a:ea typeface="+mn-ea"/>
                <a:cs typeface="+mn-cs"/>
              </a:rPr>
              <a:t>#0. Nowe narodzenie (ale to już było).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#1. Śmierć, bo raczej umrę.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#2. W nowym ciele moje zmartwychwstanie.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#3. Rozliczenie służby przed Trybunałem Pana Jezusa.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#4. Wesele Baranka, bo jestem zaproszony.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#5. Powrót z Jezusem na ziemię.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#6. Objęcie dziedzictwa i z Królem królowanie.</a:t>
            </a:r>
            <a:br>
              <a:rPr lang="pl-PL" altLang="x-none" sz="2000" dirty="0">
                <a:latin typeface="+mn-lt"/>
                <a:ea typeface="+mn-ea"/>
                <a:cs typeface="+mn-cs"/>
              </a:rPr>
            </a:br>
            <a:r>
              <a:rPr lang="pl-PL" altLang="x-none" sz="2000" dirty="0">
                <a:latin typeface="+mn-lt"/>
                <a:ea typeface="+mn-ea"/>
                <a:cs typeface="+mn-cs"/>
              </a:rPr>
              <a:t>#7. Pojawienie się Nowego Nieba i Nowej Ziemi.</a:t>
            </a:r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0</a:t>
            </a:r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11204768" y="6637152"/>
            <a:ext cx="670049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sz="1200"/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A56AB115-E618-B44F-8F64-BB05946569E3}"/>
              </a:ext>
            </a:extLst>
          </p:cNvPr>
          <p:cNvGrpSpPr/>
          <p:nvPr/>
        </p:nvGrpSpPr>
        <p:grpSpPr>
          <a:xfrm>
            <a:off x="9526588" y="5990195"/>
            <a:ext cx="2348229" cy="738664"/>
            <a:chOff x="9526588" y="5990195"/>
            <a:chExt cx="2348229" cy="738664"/>
          </a:xfrm>
        </p:grpSpPr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11220562" y="6464197"/>
              <a:ext cx="654255" cy="0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8" name="Line 13"/>
            <p:cNvSpPr>
              <a:spLocks noChangeShapeType="1"/>
            </p:cNvSpPr>
            <p:nvPr/>
          </p:nvSpPr>
          <p:spPr bwMode="auto">
            <a:xfrm flipV="1">
              <a:off x="11220562" y="6288589"/>
              <a:ext cx="654255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9526588" y="5990195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  <p:sp>
        <p:nvSpPr>
          <p:cNvPr id="70" name="Line 16">
            <a:extLst>
              <a:ext uri="{FF2B5EF4-FFF2-40B4-BE49-F238E27FC236}">
                <a16:creationId xmlns:a16="http://schemas.microsoft.com/office/drawing/2014/main" id="{F222127D-AE88-584E-8C1D-610FE7BA2C2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500179" y="3137402"/>
            <a:ext cx="1095030" cy="0"/>
          </a:xfrm>
          <a:prstGeom prst="line">
            <a:avLst/>
          </a:prstGeom>
          <a:noFill/>
          <a:ln w="76200" cap="rnd">
            <a:solidFill>
              <a:schemeClr val="accent4">
                <a:lumMod val="60000"/>
                <a:lumOff val="40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71" name="Grupa 70">
            <a:extLst>
              <a:ext uri="{FF2B5EF4-FFF2-40B4-BE49-F238E27FC236}">
                <a16:creationId xmlns:a16="http://schemas.microsoft.com/office/drawing/2014/main" id="{10C20578-A5EF-3E44-AB57-E49C80692628}"/>
              </a:ext>
            </a:extLst>
          </p:cNvPr>
          <p:cNvGrpSpPr/>
          <p:nvPr/>
        </p:nvGrpSpPr>
        <p:grpSpPr>
          <a:xfrm>
            <a:off x="2438964" y="2807299"/>
            <a:ext cx="429376" cy="655918"/>
            <a:chOff x="2957194" y="2798382"/>
            <a:chExt cx="419732" cy="641186"/>
          </a:xfrm>
        </p:grpSpPr>
        <p:sp>
          <p:nvSpPr>
            <p:cNvPr id="72" name="Line 32">
              <a:extLst>
                <a:ext uri="{FF2B5EF4-FFF2-40B4-BE49-F238E27FC236}">
                  <a16:creationId xmlns:a16="http://schemas.microsoft.com/office/drawing/2014/main" id="{64358503-7C19-4E4B-99B8-A322B5B885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73" name="Line 32">
              <a:extLst>
                <a:ext uri="{FF2B5EF4-FFF2-40B4-BE49-F238E27FC236}">
                  <a16:creationId xmlns:a16="http://schemas.microsoft.com/office/drawing/2014/main" id="{578327A2-7724-EB4C-832B-604F26F1E5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049744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Dzieło Pana Jezusa a święta Pana wg </a:t>
            </a:r>
            <a:r>
              <a:rPr lang="pl-PL" altLang="pl-PL" dirty="0" err="1"/>
              <a:t>Kpł</a:t>
            </a:r>
            <a:r>
              <a:rPr lang="pl-PL" altLang="pl-PL" dirty="0"/>
              <a:t> 23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228731" y="2543969"/>
            <a:ext cx="849312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28107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250006" y="3414558"/>
            <a:ext cx="813595" cy="904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320130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grpSp>
        <p:nvGrpSpPr>
          <p:cNvPr id="69" name="Grupa 68">
            <a:extLst>
              <a:ext uri="{FF2B5EF4-FFF2-40B4-BE49-F238E27FC236}">
                <a16:creationId xmlns:a16="http://schemas.microsoft.com/office/drawing/2014/main" id="{8CA023E6-6ED8-D947-932C-E57CB80CD97B}"/>
              </a:ext>
            </a:extLst>
          </p:cNvPr>
          <p:cNvGrpSpPr/>
          <p:nvPr/>
        </p:nvGrpSpPr>
        <p:grpSpPr>
          <a:xfrm>
            <a:off x="9184482" y="6118347"/>
            <a:ext cx="2467114" cy="577081"/>
            <a:chOff x="9294848" y="1921242"/>
            <a:chExt cx="2467114" cy="577081"/>
          </a:xfrm>
        </p:grpSpPr>
        <p:sp>
          <p:nvSpPr>
            <p:cNvPr id="97" name="pole tekstowe 1">
              <a:extLst>
                <a:ext uri="{FF2B5EF4-FFF2-40B4-BE49-F238E27FC236}">
                  <a16:creationId xmlns:a16="http://schemas.microsoft.com/office/drawing/2014/main" id="{95661D17-3050-FF46-8DD1-0CD1A507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B6F98838-77B0-6348-B270-FC73688B569D}"/>
                </a:ext>
              </a:extLst>
            </p:cNvPr>
            <p:cNvGrpSpPr/>
            <p:nvPr/>
          </p:nvGrpSpPr>
          <p:grpSpPr>
            <a:xfrm>
              <a:off x="10945638" y="2184400"/>
              <a:ext cx="816324" cy="174991"/>
              <a:chOff x="8491382" y="2208213"/>
              <a:chExt cx="816324" cy="174991"/>
            </a:xfrm>
          </p:grpSpPr>
          <p:sp>
            <p:nvSpPr>
              <p:cNvPr id="123" name="Line 5">
                <a:extLst>
                  <a:ext uri="{FF2B5EF4-FFF2-40B4-BE49-F238E27FC236}">
                    <a16:creationId xmlns:a16="http://schemas.microsoft.com/office/drawing/2014/main" id="{63EB773D-9A0B-9043-B400-0AE11E4B8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208213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4" name="Line 5">
                <a:extLst>
                  <a:ext uri="{FF2B5EF4-FFF2-40B4-BE49-F238E27FC236}">
                    <a16:creationId xmlns:a16="http://schemas.microsoft.com/office/drawing/2014/main" id="{700642C8-96C8-B74B-BA2D-7F81918BB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378501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  <p:grpSp>
        <p:nvGrpSpPr>
          <p:cNvPr id="62" name="Grupa 61">
            <a:extLst>
              <a:ext uri="{FF2B5EF4-FFF2-40B4-BE49-F238E27FC236}">
                <a16:creationId xmlns:a16="http://schemas.microsoft.com/office/drawing/2014/main" id="{A4BA291B-B4F1-8B41-BDB4-FD411CBAEAA0}"/>
              </a:ext>
            </a:extLst>
          </p:cNvPr>
          <p:cNvGrpSpPr/>
          <p:nvPr/>
        </p:nvGrpSpPr>
        <p:grpSpPr>
          <a:xfrm>
            <a:off x="2979877" y="2652751"/>
            <a:ext cx="429376" cy="655918"/>
            <a:chOff x="2957194" y="2798382"/>
            <a:chExt cx="419732" cy="641186"/>
          </a:xfrm>
        </p:grpSpPr>
        <p:sp>
          <p:nvSpPr>
            <p:cNvPr id="63" name="Line 32">
              <a:extLst>
                <a:ext uri="{FF2B5EF4-FFF2-40B4-BE49-F238E27FC236}">
                  <a16:creationId xmlns:a16="http://schemas.microsoft.com/office/drawing/2014/main" id="{D1604E5D-B61D-9F40-99A6-E02C91EA2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4" name="Line 32">
              <a:extLst>
                <a:ext uri="{FF2B5EF4-FFF2-40B4-BE49-F238E27FC236}">
                  <a16:creationId xmlns:a16="http://schemas.microsoft.com/office/drawing/2014/main" id="{E38C91AD-FA63-B741-9FF7-8C4F5028B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65" name="Oval 28">
            <a:extLst>
              <a:ext uri="{FF2B5EF4-FFF2-40B4-BE49-F238E27FC236}">
                <a16:creationId xmlns:a16="http://schemas.microsoft.com/office/drawing/2014/main" id="{AD77BBAD-8A5D-0D41-8FB6-1735A732F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7" y="334477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66" name="pole tekstowe 1">
            <a:extLst>
              <a:ext uri="{FF2B5EF4-FFF2-40B4-BE49-F238E27FC236}">
                <a16:creationId xmlns:a16="http://schemas.microsoft.com/office/drawing/2014/main" id="{5AA7521B-9F7D-B340-B367-208D5C2D4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116" y="4999301"/>
            <a:ext cx="994155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Ukrzyżowanie, śmierć jako Pana Jezusa jako Baranka Bożego gładzącego grzech świata.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Zmartwychwstanie Pana Jezusa jako pierwszego plonu.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Zesłanie Ducha Świętego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Przyjście Pana po swój Kościół.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Wybawienie resztki Izraela.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Objęcie królowania w Królestwie Mesjańskim.</a:t>
            </a:r>
          </a:p>
        </p:txBody>
      </p:sp>
    </p:spTree>
    <p:extLst>
      <p:ext uri="{BB962C8B-B14F-4D97-AF65-F5344CB8AC3E}">
        <p14:creationId xmlns:p14="http://schemas.microsoft.com/office/powerpoint/2010/main" val="137872144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dirty="0"/>
              <a:t>Dzieło Pana Jezusa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228731" y="2543969"/>
            <a:ext cx="849312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28107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549768" y="305495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W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250006" y="3414558"/>
            <a:ext cx="813595" cy="904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320130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58" name="Oval 28">
            <a:extLst>
              <a:ext uri="{FF2B5EF4-FFF2-40B4-BE49-F238E27FC236}">
                <a16:creationId xmlns:a16="http://schemas.microsoft.com/office/drawing/2014/main" id="{03AEF8F0-44E2-2B4F-9D1F-575A0DB43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595" y="311188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0</a:t>
            </a:r>
          </a:p>
        </p:txBody>
      </p:sp>
      <p:sp>
        <p:nvSpPr>
          <p:cNvPr id="60" name="Oval 28">
            <a:extLst>
              <a:ext uri="{FF2B5EF4-FFF2-40B4-BE49-F238E27FC236}">
                <a16:creationId xmlns:a16="http://schemas.microsoft.com/office/drawing/2014/main" id="{AF4CE3FA-B290-884D-B7C9-8B0F6A862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330" y="227781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</a:p>
        </p:txBody>
      </p:sp>
      <p:sp>
        <p:nvSpPr>
          <p:cNvPr id="61" name="pole tekstowe 1">
            <a:extLst>
              <a:ext uri="{FF2B5EF4-FFF2-40B4-BE49-F238E27FC236}">
                <a16:creationId xmlns:a16="http://schemas.microsoft.com/office/drawing/2014/main" id="{E1931A6E-DAE6-CB42-8369-1A577B9C9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66" y="4572403"/>
            <a:ext cx="994155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#S. </a:t>
            </a:r>
            <a:r>
              <a:rPr lang="pl-PL" altLang="pl-PL" sz="1400" b="1" dirty="0"/>
              <a:t>Stworzenie</a:t>
            </a:r>
            <a:r>
              <a:rPr lang="pl-PL" altLang="pl-PL" sz="1400" dirty="0"/>
              <a:t> (</a:t>
            </a:r>
            <a:r>
              <a:rPr lang="pl-PL" altLang="pl-PL" sz="1400" i="1" dirty="0"/>
              <a:t>Na początku było Słowo</a:t>
            </a:r>
            <a:r>
              <a:rPr lang="mr-IN" altLang="pl-PL" sz="1400" dirty="0"/>
              <a:t>…</a:t>
            </a:r>
            <a:r>
              <a:rPr lang="pl-PL" altLang="pl-PL" sz="1400" dirty="0"/>
              <a:t> </a:t>
            </a:r>
            <a:r>
              <a:rPr lang="pl-PL" altLang="pl-PL" sz="1400" i="1" dirty="0"/>
              <a:t>i wszystko przez Nie się stało co się stało</a:t>
            </a:r>
            <a:r>
              <a:rPr lang="pl-PL" altLang="pl-PL" sz="1400" dirty="0"/>
              <a:t>).</a:t>
            </a:r>
            <a:br>
              <a:rPr lang="pl-PL" altLang="pl-PL" sz="1400" b="1" dirty="0"/>
            </a:br>
            <a:r>
              <a:rPr lang="pl-PL" altLang="pl-PL" sz="1400" dirty="0"/>
              <a:t>#0. </a:t>
            </a:r>
            <a:r>
              <a:rPr lang="pl-PL" altLang="pl-PL" sz="1400" b="1" dirty="0"/>
              <a:t>Wcielenie</a:t>
            </a:r>
            <a:r>
              <a:rPr lang="pl-PL" altLang="pl-PL" sz="1400" dirty="0"/>
              <a:t> (Nazaret, anioł Gabriel, panna Maria, Betlejem, mędrcy ze wschodu).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#1. </a:t>
            </a:r>
            <a:r>
              <a:rPr lang="pl-PL" altLang="pl-PL" sz="1400" b="1" dirty="0"/>
              <a:t>Ukrzyżowanie</a:t>
            </a:r>
            <a:r>
              <a:rPr lang="pl-PL" altLang="pl-PL" sz="1400" dirty="0"/>
              <a:t>, śmierć Jezusa na krzyżu jako Baranka Bożego.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#2. </a:t>
            </a:r>
            <a:r>
              <a:rPr lang="pl-PL" altLang="pl-PL" sz="1400" b="1" dirty="0"/>
              <a:t>Odkupienie</a:t>
            </a:r>
            <a:r>
              <a:rPr lang="pl-PL" altLang="pl-PL" sz="1400" dirty="0"/>
              <a:t>, oczyszczenie wierzących w Jezusa z grzechów, usprawiedliwienie.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#3. </a:t>
            </a:r>
            <a:r>
              <a:rPr lang="pl-PL" altLang="pl-PL" sz="1400" b="1" dirty="0"/>
              <a:t>Zmartwychwstanie</a:t>
            </a:r>
            <a:r>
              <a:rPr lang="pl-PL" altLang="pl-PL" sz="1400" dirty="0"/>
              <a:t> Pana Jezusa w nowym, chwalebnym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#W. </a:t>
            </a:r>
            <a:r>
              <a:rPr lang="pl-PL" altLang="pl-PL" sz="1400" b="1" dirty="0"/>
              <a:t>Wniebowstąpienie</a:t>
            </a:r>
            <a:r>
              <a:rPr lang="pl-PL" altLang="pl-PL" sz="1400" dirty="0"/>
              <a:t> Pana Jezusa w nowym ciele.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#4. </a:t>
            </a:r>
            <a:r>
              <a:rPr lang="pl-PL" altLang="pl-PL" sz="1400" b="1" dirty="0"/>
              <a:t>Zesłanie Ducha Świętego.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#5. Zebranie plonu - </a:t>
            </a:r>
            <a:r>
              <a:rPr lang="pl-PL" altLang="pl-PL" sz="1400" b="1" dirty="0"/>
              <a:t>Przyjście</a:t>
            </a:r>
            <a:r>
              <a:rPr lang="pl-PL" altLang="pl-PL" sz="1400" dirty="0"/>
              <a:t> Pana po swój Kościół.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#6. </a:t>
            </a:r>
            <a:r>
              <a:rPr lang="pl-PL" altLang="pl-PL" sz="1400" b="1" dirty="0"/>
              <a:t>Wybawienie</a:t>
            </a:r>
            <a:r>
              <a:rPr lang="pl-PL" altLang="pl-PL" sz="1400" dirty="0"/>
              <a:t> resztki Izraela.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400" dirty="0"/>
              <a:t>#7. </a:t>
            </a:r>
            <a:r>
              <a:rPr lang="pl-PL" altLang="pl-PL" sz="1400" b="1" dirty="0"/>
              <a:t>Objęcie królowania</a:t>
            </a:r>
            <a:r>
              <a:rPr lang="pl-PL" altLang="pl-PL" sz="1400" dirty="0"/>
              <a:t> w Królestwie Mesjańskim.</a:t>
            </a:r>
          </a:p>
        </p:txBody>
      </p:sp>
      <p:grpSp>
        <p:nvGrpSpPr>
          <p:cNvPr id="62" name="Grupa 61">
            <a:extLst>
              <a:ext uri="{FF2B5EF4-FFF2-40B4-BE49-F238E27FC236}">
                <a16:creationId xmlns:a16="http://schemas.microsoft.com/office/drawing/2014/main" id="{A4BA291B-B4F1-8B41-BDB4-FD411CBAEAA0}"/>
              </a:ext>
            </a:extLst>
          </p:cNvPr>
          <p:cNvGrpSpPr/>
          <p:nvPr/>
        </p:nvGrpSpPr>
        <p:grpSpPr>
          <a:xfrm>
            <a:off x="2979877" y="2652751"/>
            <a:ext cx="429376" cy="655918"/>
            <a:chOff x="2957194" y="2798382"/>
            <a:chExt cx="419732" cy="641186"/>
          </a:xfrm>
        </p:grpSpPr>
        <p:sp>
          <p:nvSpPr>
            <p:cNvPr id="63" name="Line 32">
              <a:extLst>
                <a:ext uri="{FF2B5EF4-FFF2-40B4-BE49-F238E27FC236}">
                  <a16:creationId xmlns:a16="http://schemas.microsoft.com/office/drawing/2014/main" id="{D1604E5D-B61D-9F40-99A6-E02C91EA2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4" name="Line 32">
              <a:extLst>
                <a:ext uri="{FF2B5EF4-FFF2-40B4-BE49-F238E27FC236}">
                  <a16:creationId xmlns:a16="http://schemas.microsoft.com/office/drawing/2014/main" id="{E38C91AD-FA63-B741-9FF7-8C4F5028B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65" name="Oval 28">
            <a:extLst>
              <a:ext uri="{FF2B5EF4-FFF2-40B4-BE49-F238E27FC236}">
                <a16:creationId xmlns:a16="http://schemas.microsoft.com/office/drawing/2014/main" id="{AD77BBAD-8A5D-0D41-8FB6-1735A732F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7" y="3344773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grpSp>
        <p:nvGrpSpPr>
          <p:cNvPr id="68" name="Grupa 67">
            <a:extLst>
              <a:ext uri="{FF2B5EF4-FFF2-40B4-BE49-F238E27FC236}">
                <a16:creationId xmlns:a16="http://schemas.microsoft.com/office/drawing/2014/main" id="{37317747-EE78-0945-992C-4880649DFC79}"/>
              </a:ext>
            </a:extLst>
          </p:cNvPr>
          <p:cNvGrpSpPr/>
          <p:nvPr/>
        </p:nvGrpSpPr>
        <p:grpSpPr>
          <a:xfrm>
            <a:off x="9184482" y="6118347"/>
            <a:ext cx="2467114" cy="577081"/>
            <a:chOff x="9294848" y="1921242"/>
            <a:chExt cx="2467114" cy="577081"/>
          </a:xfrm>
        </p:grpSpPr>
        <p:sp>
          <p:nvSpPr>
            <p:cNvPr id="94" name="pole tekstowe 1">
              <a:extLst>
                <a:ext uri="{FF2B5EF4-FFF2-40B4-BE49-F238E27FC236}">
                  <a16:creationId xmlns:a16="http://schemas.microsoft.com/office/drawing/2014/main" id="{978C2569-E4DD-6B4E-B7F8-F389351FD4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95" name="Grupa 94">
              <a:extLst>
                <a:ext uri="{FF2B5EF4-FFF2-40B4-BE49-F238E27FC236}">
                  <a16:creationId xmlns:a16="http://schemas.microsoft.com/office/drawing/2014/main" id="{54F83752-ADA4-B741-9F09-CA9B51E52CA1}"/>
                </a:ext>
              </a:extLst>
            </p:cNvPr>
            <p:cNvGrpSpPr/>
            <p:nvPr/>
          </p:nvGrpSpPr>
          <p:grpSpPr>
            <a:xfrm>
              <a:off x="10945638" y="2184400"/>
              <a:ext cx="816324" cy="174991"/>
              <a:chOff x="8491382" y="2208213"/>
              <a:chExt cx="816324" cy="174991"/>
            </a:xfrm>
          </p:grpSpPr>
          <p:sp>
            <p:nvSpPr>
              <p:cNvPr id="96" name="Line 5">
                <a:extLst>
                  <a:ext uri="{FF2B5EF4-FFF2-40B4-BE49-F238E27FC236}">
                    <a16:creationId xmlns:a16="http://schemas.microsoft.com/office/drawing/2014/main" id="{BBF3D1F6-191C-DA48-B8C3-219CA4B3F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208213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17" name="Line 5">
                <a:extLst>
                  <a:ext uri="{FF2B5EF4-FFF2-40B4-BE49-F238E27FC236}">
                    <a16:creationId xmlns:a16="http://schemas.microsoft.com/office/drawing/2014/main" id="{F48E40E3-3D50-974C-ADEC-C59C469000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378501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921994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>
          <a:xfrm>
            <a:off x="641269" y="365126"/>
            <a:ext cx="11234056" cy="713398"/>
          </a:xfrm>
        </p:spPr>
        <p:txBody>
          <a:bodyPr>
            <a:normAutofit/>
          </a:bodyPr>
          <a:lstStyle/>
          <a:p>
            <a:r>
              <a:rPr lang="pl-PL" altLang="pl-PL" dirty="0"/>
              <a:t>Dzieło Pana Jezusa wg Credo nicejskiego (325 r.)</a:t>
            </a:r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09999" y="2195513"/>
            <a:ext cx="414064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4043361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1414272" y="2195513"/>
            <a:ext cx="132892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9708080" y="3795713"/>
            <a:ext cx="30904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>
            <a:off x="9578131" y="3956105"/>
            <a:ext cx="220207" cy="39691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2"/>
            <a:ext cx="574289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grpSp>
        <p:nvGrpSpPr>
          <p:cNvPr id="69" name="Grupa 68">
            <a:extLst>
              <a:ext uri="{FF2B5EF4-FFF2-40B4-BE49-F238E27FC236}">
                <a16:creationId xmlns:a16="http://schemas.microsoft.com/office/drawing/2014/main" id="{8CA023E6-6ED8-D947-932C-E57CB80CD97B}"/>
              </a:ext>
            </a:extLst>
          </p:cNvPr>
          <p:cNvGrpSpPr/>
          <p:nvPr/>
        </p:nvGrpSpPr>
        <p:grpSpPr>
          <a:xfrm>
            <a:off x="9294848" y="1921242"/>
            <a:ext cx="2467114" cy="577081"/>
            <a:chOff x="9294848" y="1921242"/>
            <a:chExt cx="2467114" cy="577081"/>
          </a:xfrm>
        </p:grpSpPr>
        <p:sp>
          <p:nvSpPr>
            <p:cNvPr id="97" name="pole tekstowe 1">
              <a:extLst>
                <a:ext uri="{FF2B5EF4-FFF2-40B4-BE49-F238E27FC236}">
                  <a16:creationId xmlns:a16="http://schemas.microsoft.com/office/drawing/2014/main" id="{95661D17-3050-FF46-8DD1-0CD1A507A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94848" y="1921242"/>
              <a:ext cx="1818146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  <p:grpSp>
          <p:nvGrpSpPr>
            <p:cNvPr id="116" name="Grupa 115">
              <a:extLst>
                <a:ext uri="{FF2B5EF4-FFF2-40B4-BE49-F238E27FC236}">
                  <a16:creationId xmlns:a16="http://schemas.microsoft.com/office/drawing/2014/main" id="{B6F98838-77B0-6348-B270-FC73688B569D}"/>
                </a:ext>
              </a:extLst>
            </p:cNvPr>
            <p:cNvGrpSpPr/>
            <p:nvPr/>
          </p:nvGrpSpPr>
          <p:grpSpPr>
            <a:xfrm>
              <a:off x="10945638" y="2184400"/>
              <a:ext cx="816324" cy="174991"/>
              <a:chOff x="8491382" y="2208213"/>
              <a:chExt cx="816324" cy="174991"/>
            </a:xfrm>
          </p:grpSpPr>
          <p:sp>
            <p:nvSpPr>
              <p:cNvPr id="123" name="Line 5">
                <a:extLst>
                  <a:ext uri="{FF2B5EF4-FFF2-40B4-BE49-F238E27FC236}">
                    <a16:creationId xmlns:a16="http://schemas.microsoft.com/office/drawing/2014/main" id="{63EB773D-9A0B-9043-B400-0AE11E4B8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208213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</a:pPr>
                <a:endParaRPr lang="pl-PL" sz="1200">
                  <a:latin typeface="Arial" charset="0"/>
                </a:endParaRPr>
              </a:p>
            </p:txBody>
          </p:sp>
          <p:sp>
            <p:nvSpPr>
              <p:cNvPr id="124" name="Line 5">
                <a:extLst>
                  <a:ext uri="{FF2B5EF4-FFF2-40B4-BE49-F238E27FC236}">
                    <a16:creationId xmlns:a16="http://schemas.microsoft.com/office/drawing/2014/main" id="{700642C8-96C8-B74B-BA2D-7F81918BB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91382" y="2378501"/>
                <a:ext cx="816324" cy="4703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</p:grpSp>
      </p:grpSp>
      <p:grpSp>
        <p:nvGrpSpPr>
          <p:cNvPr id="62" name="Grupa 61">
            <a:extLst>
              <a:ext uri="{FF2B5EF4-FFF2-40B4-BE49-F238E27FC236}">
                <a16:creationId xmlns:a16="http://schemas.microsoft.com/office/drawing/2014/main" id="{A4BA291B-B4F1-8B41-BDB4-FD411CBAEAA0}"/>
              </a:ext>
            </a:extLst>
          </p:cNvPr>
          <p:cNvGrpSpPr/>
          <p:nvPr/>
        </p:nvGrpSpPr>
        <p:grpSpPr>
          <a:xfrm>
            <a:off x="2979877" y="2652751"/>
            <a:ext cx="429376" cy="655918"/>
            <a:chOff x="2957194" y="2798382"/>
            <a:chExt cx="419732" cy="641186"/>
          </a:xfrm>
        </p:grpSpPr>
        <p:sp>
          <p:nvSpPr>
            <p:cNvPr id="63" name="Line 32">
              <a:extLst>
                <a:ext uri="{FF2B5EF4-FFF2-40B4-BE49-F238E27FC236}">
                  <a16:creationId xmlns:a16="http://schemas.microsoft.com/office/drawing/2014/main" id="{D1604E5D-B61D-9F40-99A6-E02C91EA2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64" name="Line 32">
              <a:extLst>
                <a:ext uri="{FF2B5EF4-FFF2-40B4-BE49-F238E27FC236}">
                  <a16:creationId xmlns:a16="http://schemas.microsoft.com/office/drawing/2014/main" id="{E38C91AD-FA63-B741-9FF7-8C4F5028B3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66" name="PoleTekstowe 52">
            <a:extLst>
              <a:ext uri="{FF2B5EF4-FFF2-40B4-BE49-F238E27FC236}">
                <a16:creationId xmlns:a16="http://schemas.microsoft.com/office/drawing/2014/main" id="{CD44579E-9EBD-5545-9E9F-05FA0B4CD4BA}"/>
              </a:ext>
            </a:extLst>
          </p:cNvPr>
          <p:cNvSpPr txBox="1"/>
          <p:nvPr/>
        </p:nvSpPr>
        <p:spPr>
          <a:xfrm>
            <a:off x="105105" y="4847858"/>
            <a:ext cx="110078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Wierzę w (</a:t>
            </a:r>
            <a:r>
              <a:rPr lang="mr-IN" i="1" dirty="0"/>
              <a:t>…</a:t>
            </a:r>
            <a:r>
              <a:rPr lang="pl-PL" i="1" dirty="0"/>
              <a:t>) Pana Jezusa Chrystusa, Syna Bożego jednorodzonego, który z Ojca jest (#1) zrodzony przed wszystkimi wiekami. (</a:t>
            </a:r>
            <a:r>
              <a:rPr lang="mr-IN" i="1" dirty="0"/>
              <a:t>…</a:t>
            </a:r>
            <a:r>
              <a:rPr lang="pl-PL" i="1" dirty="0"/>
              <a:t>) a przez Niego (#2) wszystko się stało. </a:t>
            </a:r>
          </a:p>
          <a:p>
            <a:r>
              <a:rPr lang="pl-PL" i="1" dirty="0"/>
              <a:t>On to dla nas ludzi i dla naszego zbawienia (#3) zstąpił z nieba  i za sprawą Ducha Świętego przyjął ciało z Marii Dziewicy i (#4) stał się człowiekiem. </a:t>
            </a:r>
          </a:p>
          <a:p>
            <a:r>
              <a:rPr lang="pl-PL" i="1" dirty="0"/>
              <a:t>(#5) Ukrzyżowany również za nas, pod Poncjuszem Piłatem został umęczony i (#6) pogrzebany.  (#7) Zmartwychwstał trzeciego dnia jak oznajmia Pismo. (#8) Wstąpił do nieba; (#9) siedzi po prawicy Ojca. I (#10) powtórnie przyjdzie w chwale sądzić żywych i umarłych; a (#11) Królestwu Jego nie będzie końca.</a:t>
            </a:r>
          </a:p>
        </p:txBody>
      </p:sp>
      <p:sp>
        <p:nvSpPr>
          <p:cNvPr id="67" name="Oval 26">
            <a:extLst>
              <a:ext uri="{FF2B5EF4-FFF2-40B4-BE49-F238E27FC236}">
                <a16:creationId xmlns:a16="http://schemas.microsoft.com/office/drawing/2014/main" id="{6D6B43BA-604A-0B4F-8EEA-321CD3C15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747" y="338285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68" name="Oval 28">
            <a:extLst>
              <a:ext uri="{FF2B5EF4-FFF2-40B4-BE49-F238E27FC236}">
                <a16:creationId xmlns:a16="http://schemas.microsoft.com/office/drawing/2014/main" id="{C7257FE3-D447-4247-AAE4-348FEEA39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554" y="192031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94" name="Oval 29">
            <a:extLst>
              <a:ext uri="{FF2B5EF4-FFF2-40B4-BE49-F238E27FC236}">
                <a16:creationId xmlns:a16="http://schemas.microsoft.com/office/drawing/2014/main" id="{6328B822-E05A-1A44-AE69-6BA8270DC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002" y="336777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95" name="Oval 30">
            <a:extLst>
              <a:ext uri="{FF2B5EF4-FFF2-40B4-BE49-F238E27FC236}">
                <a16:creationId xmlns:a16="http://schemas.microsoft.com/office/drawing/2014/main" id="{00BE5E1B-3B50-4C43-9AD1-A515314C2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7377" y="246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96" name="Oval 29">
            <a:extLst>
              <a:ext uri="{FF2B5EF4-FFF2-40B4-BE49-F238E27FC236}">
                <a16:creationId xmlns:a16="http://schemas.microsoft.com/office/drawing/2014/main" id="{F3E605CB-D292-2A42-A148-E14195E95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902" y="365074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117" name="Oval 26">
            <a:extLst>
              <a:ext uri="{FF2B5EF4-FFF2-40B4-BE49-F238E27FC236}">
                <a16:creationId xmlns:a16="http://schemas.microsoft.com/office/drawing/2014/main" id="{8B4CF133-2A63-D24B-BB55-968133190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592" y="251008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8</a:t>
            </a:r>
          </a:p>
        </p:txBody>
      </p:sp>
      <p:sp>
        <p:nvSpPr>
          <p:cNvPr id="118" name="Oval 26">
            <a:extLst>
              <a:ext uri="{FF2B5EF4-FFF2-40B4-BE49-F238E27FC236}">
                <a16:creationId xmlns:a16="http://schemas.microsoft.com/office/drawing/2014/main" id="{1C9E067A-D0A5-944B-BBB7-E28CDF8FD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238" y="196759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9</a:t>
            </a:r>
          </a:p>
        </p:txBody>
      </p:sp>
      <p:sp>
        <p:nvSpPr>
          <p:cNvPr id="122" name="Oval 26">
            <a:extLst>
              <a:ext uri="{FF2B5EF4-FFF2-40B4-BE49-F238E27FC236}">
                <a16:creationId xmlns:a16="http://schemas.microsoft.com/office/drawing/2014/main" id="{ED3C2402-634D-BB45-BB63-83F4527C9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0643" y="225634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10</a:t>
            </a:r>
          </a:p>
        </p:txBody>
      </p:sp>
      <p:sp>
        <p:nvSpPr>
          <p:cNvPr id="127" name="AutoShape 3">
            <a:extLst>
              <a:ext uri="{FF2B5EF4-FFF2-40B4-BE49-F238E27FC236}">
                <a16:creationId xmlns:a16="http://schemas.microsoft.com/office/drawing/2014/main" id="{4FED1ACF-3D90-1D4E-A53D-65DAC8F30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930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128" name="Line 6">
            <a:extLst>
              <a:ext uri="{FF2B5EF4-FFF2-40B4-BE49-F238E27FC236}">
                <a16:creationId xmlns:a16="http://schemas.microsoft.com/office/drawing/2014/main" id="{4CB77F0C-A341-E84C-A4BD-D3CAC21DE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1617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29" name="Oval 29">
            <a:extLst>
              <a:ext uri="{FF2B5EF4-FFF2-40B4-BE49-F238E27FC236}">
                <a16:creationId xmlns:a16="http://schemas.microsoft.com/office/drawing/2014/main" id="{B53800B5-7E2A-1E43-B885-0EFBE4108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917" y="2291948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130" name="Oval 26">
            <a:extLst>
              <a:ext uri="{FF2B5EF4-FFF2-40B4-BE49-F238E27FC236}">
                <a16:creationId xmlns:a16="http://schemas.microsoft.com/office/drawing/2014/main" id="{9F522428-D8C2-3E41-A6C8-DCEBB40C7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6364" y="335973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11</a:t>
            </a:r>
          </a:p>
        </p:txBody>
      </p:sp>
      <p:sp>
        <p:nvSpPr>
          <p:cNvPr id="131" name="Romb 130">
            <a:extLst>
              <a:ext uri="{FF2B5EF4-FFF2-40B4-BE49-F238E27FC236}">
                <a16:creationId xmlns:a16="http://schemas.microsoft.com/office/drawing/2014/main" id="{73FF9FDF-32CE-A641-9909-F4BED91D21EA}"/>
              </a:ext>
            </a:extLst>
          </p:cNvPr>
          <p:cNvSpPr/>
          <p:nvPr/>
        </p:nvSpPr>
        <p:spPr bwMode="auto">
          <a:xfrm>
            <a:off x="10128501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133" name="Sześcian 132">
            <a:extLst>
              <a:ext uri="{FF2B5EF4-FFF2-40B4-BE49-F238E27FC236}">
                <a16:creationId xmlns:a16="http://schemas.microsoft.com/office/drawing/2014/main" id="{C7E61B16-21CA-0241-9A41-19054360E0C2}"/>
              </a:ext>
            </a:extLst>
          </p:cNvPr>
          <p:cNvSpPr/>
          <p:nvPr/>
        </p:nvSpPr>
        <p:spPr>
          <a:xfrm>
            <a:off x="10268227" y="2779263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4" name="Line 5">
            <a:extLst>
              <a:ext uri="{FF2B5EF4-FFF2-40B4-BE49-F238E27FC236}">
                <a16:creationId xmlns:a16="http://schemas.microsoft.com/office/drawing/2014/main" id="{B766FC3A-0450-4842-B9A7-DDABF1CDCD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22189" y="3134863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135" name="Grupa 134">
            <a:extLst>
              <a:ext uri="{FF2B5EF4-FFF2-40B4-BE49-F238E27FC236}">
                <a16:creationId xmlns:a16="http://schemas.microsoft.com/office/drawing/2014/main" id="{1F69AE19-B8F4-B144-A0D1-78C5CEA80C7D}"/>
              </a:ext>
            </a:extLst>
          </p:cNvPr>
          <p:cNvGrpSpPr/>
          <p:nvPr/>
        </p:nvGrpSpPr>
        <p:grpSpPr>
          <a:xfrm>
            <a:off x="10241908" y="4135195"/>
            <a:ext cx="1330325" cy="617537"/>
            <a:chOff x="8177214" y="4557714"/>
            <a:chExt cx="1330325" cy="617537"/>
          </a:xfrm>
        </p:grpSpPr>
        <p:sp>
          <p:nvSpPr>
            <p:cNvPr id="136" name="Schemat blokowy: łącznik 4">
              <a:extLst>
                <a:ext uri="{FF2B5EF4-FFF2-40B4-BE49-F238E27FC236}">
                  <a16:creationId xmlns:a16="http://schemas.microsoft.com/office/drawing/2014/main" id="{B7E5DF17-4D12-014D-A1F4-04CC93D172C9}"/>
                </a:ext>
              </a:extLst>
            </p:cNvPr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137" name="Wybuch  2 48">
              <a:extLst>
                <a:ext uri="{FF2B5EF4-FFF2-40B4-BE49-F238E27FC236}">
                  <a16:creationId xmlns:a16="http://schemas.microsoft.com/office/drawing/2014/main" id="{FC878FE0-C3F7-A449-9D75-EA15C4EE63A6}"/>
                </a:ext>
              </a:extLst>
            </p:cNvPr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138" name="Wybuch  2 52">
              <a:extLst>
                <a:ext uri="{FF2B5EF4-FFF2-40B4-BE49-F238E27FC236}">
                  <a16:creationId xmlns:a16="http://schemas.microsoft.com/office/drawing/2014/main" id="{3AFA9CD9-44D5-CE4F-B862-01DCA4903BD8}"/>
                </a:ext>
              </a:extLst>
            </p:cNvPr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39" name="Line 6">
            <a:extLst>
              <a:ext uri="{FF2B5EF4-FFF2-40B4-BE49-F238E27FC236}">
                <a16:creationId xmlns:a16="http://schemas.microsoft.com/office/drawing/2014/main" id="{FF8EF7F8-3DC1-EE4C-8C15-372CD1D635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77751" y="4060826"/>
            <a:ext cx="342952" cy="36830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42" name="Line 10">
            <a:extLst>
              <a:ext uri="{FF2B5EF4-FFF2-40B4-BE49-F238E27FC236}">
                <a16:creationId xmlns:a16="http://schemas.microsoft.com/office/drawing/2014/main" id="{A10A1385-B756-4649-A64A-B0198F176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2052" y="1609725"/>
            <a:ext cx="194182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43" name="Text Box 44">
            <a:extLst>
              <a:ext uri="{FF2B5EF4-FFF2-40B4-BE49-F238E27FC236}">
                <a16:creationId xmlns:a16="http://schemas.microsoft.com/office/drawing/2014/main" id="{BD9EFAF7-995E-3542-82EA-87DC66410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125" y="1333500"/>
            <a:ext cx="203887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Nowe niebo i ziemia</a:t>
            </a:r>
          </a:p>
        </p:txBody>
      </p:sp>
      <p:sp>
        <p:nvSpPr>
          <p:cNvPr id="144" name="Freeform 31">
            <a:extLst>
              <a:ext uri="{FF2B5EF4-FFF2-40B4-BE49-F238E27FC236}">
                <a16:creationId xmlns:a16="http://schemas.microsoft.com/office/drawing/2014/main" id="{3EBD0A26-AA6A-CA49-B5A0-ED612EB410CC}"/>
              </a:ext>
            </a:extLst>
          </p:cNvPr>
          <p:cNvSpPr>
            <a:spLocks/>
          </p:cNvSpPr>
          <p:nvPr/>
        </p:nvSpPr>
        <p:spPr bwMode="auto">
          <a:xfrm flipV="1">
            <a:off x="4775202" y="4179282"/>
            <a:ext cx="4840368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145" name="Freeform 31">
            <a:extLst>
              <a:ext uri="{FF2B5EF4-FFF2-40B4-BE49-F238E27FC236}">
                <a16:creationId xmlns:a16="http://schemas.microsoft.com/office/drawing/2014/main" id="{B476D0D7-281C-CD4F-A7F2-F27C15364969}"/>
              </a:ext>
            </a:extLst>
          </p:cNvPr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46" name="Freeform 31">
            <a:extLst>
              <a:ext uri="{FF2B5EF4-FFF2-40B4-BE49-F238E27FC236}">
                <a16:creationId xmlns:a16="http://schemas.microsoft.com/office/drawing/2014/main" id="{25E06AAA-DFD7-2A43-BFC1-26F6EE25CE40}"/>
              </a:ext>
            </a:extLst>
          </p:cNvPr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47" name="Oval 26">
            <a:extLst>
              <a:ext uri="{FF2B5EF4-FFF2-40B4-BE49-F238E27FC236}">
                <a16:creationId xmlns:a16="http://schemas.microsoft.com/office/drawing/2014/main" id="{66B90BDC-A22A-B849-901D-5A5F9C43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4098" y="433070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263622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30744</TotalTime>
  <Words>1111</Words>
  <Application>Microsoft Macintosh PowerPoint</Application>
  <PresentationFormat>Panoramiczny</PresentationFormat>
  <Paragraphs>192</Paragraphs>
  <Slides>10</Slides>
  <Notes>4</Notes>
  <HiddenSlides>1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Calibri</vt:lpstr>
      <vt:lpstr>Mangal</vt:lpstr>
      <vt:lpstr>Monotype Sorts</vt:lpstr>
      <vt:lpstr>Verdana</vt:lpstr>
      <vt:lpstr>Motyw pakietu Office</vt:lpstr>
      <vt:lpstr>Nadzieja ucznia Jezusa,  czyli  co będzie ze mną po śmierci?</vt:lpstr>
      <vt:lpstr>Historia pliku i ToDo</vt:lpstr>
      <vt:lpstr>Matehistoria</vt:lpstr>
      <vt:lpstr>Matehistoria - zagłada i odkupienie</vt:lpstr>
      <vt:lpstr>Przyszłość: szeroka droga, która prowadzi na zatracenie</vt:lpstr>
      <vt:lpstr>Siedem wydarzeń zaplanowanych w życiu ucznia Jezusa</vt:lpstr>
      <vt:lpstr>Dzieło Pana Jezusa a święta Pana wg Kpł 23</vt:lpstr>
      <vt:lpstr>Dzieło Pana Jezusa</vt:lpstr>
      <vt:lpstr>Dzieło Pana Jezusa wg Credo nicejskiego (325 r.)</vt:lpstr>
      <vt:lpstr>Biblijny plan dziejów a Święta Pana wg Kpł 23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547</cp:revision>
  <cp:lastPrinted>2023-04-10T11:40:59Z</cp:lastPrinted>
  <dcterms:created xsi:type="dcterms:W3CDTF">2018-05-18T15:30:11Z</dcterms:created>
  <dcterms:modified xsi:type="dcterms:W3CDTF">2023-04-10T11:42:34Z</dcterms:modified>
</cp:coreProperties>
</file>